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32" r:id="rId2"/>
  </p:sldMasterIdLst>
  <p:notesMasterIdLst>
    <p:notesMasterId r:id="rId21"/>
  </p:notesMasterIdLst>
  <p:sldIdLst>
    <p:sldId id="257" r:id="rId3"/>
    <p:sldId id="334" r:id="rId4"/>
    <p:sldId id="371" r:id="rId5"/>
    <p:sldId id="355" r:id="rId6"/>
    <p:sldId id="370" r:id="rId7"/>
    <p:sldId id="379" r:id="rId8"/>
    <p:sldId id="357" r:id="rId9"/>
    <p:sldId id="365" r:id="rId10"/>
    <p:sldId id="369" r:id="rId11"/>
    <p:sldId id="373" r:id="rId12"/>
    <p:sldId id="376" r:id="rId13"/>
    <p:sldId id="378" r:id="rId14"/>
    <p:sldId id="374" r:id="rId15"/>
    <p:sldId id="377" r:id="rId16"/>
    <p:sldId id="372" r:id="rId17"/>
    <p:sldId id="380" r:id="rId18"/>
    <p:sldId id="375" r:id="rId19"/>
    <p:sldId id="381" r:id="rId20"/>
  </p:sldIdLst>
  <p:sldSz cx="9144000" cy="6858000" type="screen4x3"/>
  <p:notesSz cx="6867525" cy="99949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duction" id="{3272B8EE-C5BC-4BF2-A917-FD5D1023CACE}">
          <p14:sldIdLst>
            <p14:sldId id="257"/>
            <p14:sldId id="334"/>
            <p14:sldId id="371"/>
            <p14:sldId id="355"/>
            <p14:sldId id="370"/>
            <p14:sldId id="379"/>
            <p14:sldId id="357"/>
            <p14:sldId id="365"/>
            <p14:sldId id="369"/>
            <p14:sldId id="373"/>
            <p14:sldId id="376"/>
            <p14:sldId id="378"/>
            <p14:sldId id="374"/>
            <p14:sldId id="377"/>
            <p14:sldId id="372"/>
            <p14:sldId id="380"/>
            <p14:sldId id="375"/>
            <p14:sldId id="38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8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62" autoAdjust="0"/>
  </p:normalViewPr>
  <p:slideViewPr>
    <p:cSldViewPr snapToGrid="0">
      <p:cViewPr varScale="1"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74" y="-102"/>
      </p:cViewPr>
      <p:guideLst>
        <p:guide orient="horz" pos="3148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501481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501481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10867654-A984-497C-A808-FD542E22999B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249363"/>
            <a:ext cx="4495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fr-BE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753" y="4810046"/>
            <a:ext cx="5494020" cy="3935492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3421"/>
            <a:ext cx="2975928" cy="50148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0008" y="9493421"/>
            <a:ext cx="2975928" cy="501480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A176E024-A7AD-4D76-8E05-38AE9C321F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25709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</a:t>
            </a:r>
            <a:r>
              <a:rPr lang="fr-FR" baseline="0" dirty="0" smtClean="0"/>
              <a:t> d’attente</a:t>
            </a: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0892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410396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Clarifier la procédure entre présidents de zone et rôle</a:t>
            </a:r>
            <a:r>
              <a:rPr lang="fr-BE" baseline="0" dirty="0" smtClean="0"/>
              <a:t> du service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735505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597250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346628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606789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4193574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02672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Clarifier la procédure entre présidents de zone et rôle</a:t>
            </a:r>
            <a:r>
              <a:rPr lang="fr-BE" baseline="0" dirty="0" smtClean="0"/>
              <a:t> du service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082022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79811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CAF et CP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P1 P4: couverture et 2</a:t>
            </a:r>
            <a:r>
              <a:rPr lang="fr-BE" baseline="30000" dirty="0" smtClean="0"/>
              <a:t>ème</a:t>
            </a:r>
            <a:r>
              <a:rPr lang="fr-BE" dirty="0" smtClean="0"/>
              <a:t> de couverture</a:t>
            </a:r>
          </a:p>
          <a:p>
            <a:r>
              <a:rPr lang="fr-BE" dirty="0" smtClean="0"/>
              <a:t>Liaison:</a:t>
            </a:r>
            <a:r>
              <a:rPr lang="fr-BE" baseline="0" dirty="0" smtClean="0"/>
              <a:t> p 1,5 (explication comportement, communication, attitude + abréviations),16-17( place « communications »),20-21(réorganisation attitude et comportement) et 27 (j de cl en ordre), suppression cette année du règlement des études (nouvelle version en cours, à coller dès réception)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6E024-A7AD-4D76-8E05-38AE9C321F95}" type="slidenum">
              <a:rPr lang="fr-BE" smtClean="0"/>
              <a:pPr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5885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3559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0231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02340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fr-F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fr-F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654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fr-FR" sz="3000" b="1" cap="all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fr-F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65047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fr-F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7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9775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fr-FR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fr-F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fr-F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fr-F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fr-FR" sz="1800"/>
            </a:lvl6pPr>
            <a:lvl7pPr eaLnBrk="1" latinLnBrk="0" hangingPunct="1">
              <a:defRPr kumimoji="0" lang="fr-FR" sz="1800"/>
            </a:lvl7pPr>
            <a:lvl8pPr eaLnBrk="1" latinLnBrk="0" hangingPunct="1">
              <a:defRPr kumimoji="0" lang="fr-FR" sz="1800"/>
            </a:lvl8pPr>
            <a:lvl9pPr eaLnBrk="1" latinLnBrk="0" hangingPunct="1">
              <a:defRPr kumimoji="0" lang="fr-FR" sz="18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01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fr-FR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8648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 : accentua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fr-F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Modifiez le style du titre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fr-F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fr-FR" sz="2000" b="1"/>
            </a:lvl2pPr>
            <a:lvl3pPr marL="914400" indent="0" eaLnBrk="1" latinLnBrk="0" hangingPunct="1">
              <a:buNone/>
              <a:defRPr kumimoji="0" lang="fr-FR" sz="1800" b="1"/>
            </a:lvl3pPr>
            <a:lvl4pPr marL="1371600" indent="0" eaLnBrk="1" latinLnBrk="0" hangingPunct="1">
              <a:buNone/>
              <a:defRPr kumimoji="0" lang="fr-FR" sz="1600" b="1"/>
            </a:lvl4pPr>
            <a:lvl5pPr marL="1828800" indent="0" eaLnBrk="1" latinLnBrk="0" hangingPunct="1">
              <a:buNone/>
              <a:defRPr kumimoji="0" lang="fr-FR" sz="1600" b="1"/>
            </a:lvl5pPr>
            <a:lvl6pPr marL="2286000" indent="0" eaLnBrk="1" latinLnBrk="0" hangingPunct="1">
              <a:buNone/>
              <a:defRPr kumimoji="0" lang="fr-FR" sz="1600" b="1"/>
            </a:lvl6pPr>
            <a:lvl7pPr marL="2743200" indent="0" eaLnBrk="1" latinLnBrk="0" hangingPunct="1">
              <a:buNone/>
              <a:defRPr kumimoji="0" lang="fr-FR" sz="1600" b="1"/>
            </a:lvl7pPr>
            <a:lvl8pPr marL="3200400" indent="0" eaLnBrk="1" latinLnBrk="0" hangingPunct="1">
              <a:buNone/>
              <a:defRPr kumimoji="0" lang="fr-FR" sz="1600" b="1"/>
            </a:lvl8pPr>
            <a:lvl9pPr marL="3657600" indent="0" eaLnBrk="1" latinLnBrk="0" hangingPunct="1">
              <a:buNone/>
              <a:defRPr kumimoji="0" lang="fr-FR" sz="1600" b="1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06040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vec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fr-F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fr-F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53723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218862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fr-FR" sz="2000" b="1"/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fr-F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fr-F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fr-F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fr-F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fr-F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fr-FR" sz="2000"/>
            </a:lvl6pPr>
            <a:lvl7pPr eaLnBrk="1" latinLnBrk="0" hangingPunct="1">
              <a:defRPr kumimoji="0" lang="fr-FR" sz="2000"/>
            </a:lvl7pPr>
            <a:lvl8pPr eaLnBrk="1" latinLnBrk="0" hangingPunct="1">
              <a:defRPr kumimoji="0" lang="fr-FR" sz="2000"/>
            </a:lvl8pPr>
            <a:lvl9pPr eaLnBrk="1" latinLnBrk="0" hangingPunct="1">
              <a:defRPr kumimoji="0" lang="fr-FR" sz="20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fr-F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85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édia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fr-FR"/>
            </a:lvl1pPr>
          </a:lstStyle>
          <a:p>
            <a:pPr eaLnBrk="1" latinLnBrk="0" hangingPunct="1"/>
            <a:r>
              <a:rPr lang="fr-FR" dirty="0" smtClean="0"/>
              <a:t>Cliquez sur l'icône pour ajouter l'élément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fr-FR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65671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fr-F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fr-FR" sz="3200"/>
            </a:lvl1pPr>
            <a:lvl2pPr marL="457200" indent="0" eaLnBrk="1" latinLnBrk="0" hangingPunct="1">
              <a:buNone/>
              <a:defRPr kumimoji="0" lang="fr-FR" sz="2800"/>
            </a:lvl2pPr>
            <a:lvl3pPr marL="914400" indent="0" eaLnBrk="1" latinLnBrk="0" hangingPunct="1">
              <a:buNone/>
              <a:defRPr kumimoji="0" lang="fr-FR" sz="2400"/>
            </a:lvl3pPr>
            <a:lvl4pPr marL="1371600" indent="0" eaLnBrk="1" latinLnBrk="0" hangingPunct="1">
              <a:buNone/>
              <a:defRPr kumimoji="0" lang="fr-FR" sz="2000"/>
            </a:lvl4pPr>
            <a:lvl5pPr marL="1828800" indent="0" eaLnBrk="1" latinLnBrk="0" hangingPunct="1">
              <a:buNone/>
              <a:defRPr kumimoji="0" lang="fr-FR" sz="2000"/>
            </a:lvl5pPr>
            <a:lvl6pPr marL="2286000" indent="0" eaLnBrk="1" latinLnBrk="0" hangingPunct="1">
              <a:buNone/>
              <a:defRPr kumimoji="0" lang="fr-FR" sz="2000"/>
            </a:lvl6pPr>
            <a:lvl7pPr marL="2743200" indent="0" eaLnBrk="1" latinLnBrk="0" hangingPunct="1">
              <a:buNone/>
              <a:defRPr kumimoji="0" lang="fr-FR" sz="2000"/>
            </a:lvl7pPr>
            <a:lvl8pPr marL="3200400" indent="0" eaLnBrk="1" latinLnBrk="0" hangingPunct="1">
              <a:buNone/>
              <a:defRPr kumimoji="0" lang="fr-FR" sz="2000"/>
            </a:lvl8pPr>
            <a:lvl9pPr marL="3657600" indent="0" eaLnBrk="1" latinLnBrk="0" hangingPunct="1">
              <a:buNone/>
              <a:defRPr kumimoji="0" lang="fr-FR" sz="2000"/>
            </a:lvl9pPr>
          </a:lstStyle>
          <a:p>
            <a:pPr eaLnBrk="1" latinLnBrk="0" hangingPunct="1"/>
            <a:r>
              <a:rPr lang="fr-FR" dirty="0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fr-FR" sz="1400"/>
            </a:lvl1pPr>
            <a:lvl2pPr marL="457200" indent="0" eaLnBrk="1" latinLnBrk="0" hangingPunct="1">
              <a:buNone/>
              <a:defRPr kumimoji="0" lang="fr-FR" sz="1200"/>
            </a:lvl2pPr>
            <a:lvl3pPr marL="914400" indent="0" eaLnBrk="1" latinLnBrk="0" hangingPunct="1">
              <a:buNone/>
              <a:defRPr kumimoji="0" lang="fr-FR" sz="1000"/>
            </a:lvl3pPr>
            <a:lvl4pPr marL="1371600" indent="0" eaLnBrk="1" latinLnBrk="0" hangingPunct="1">
              <a:buNone/>
              <a:defRPr kumimoji="0" lang="fr-FR" sz="900"/>
            </a:lvl4pPr>
            <a:lvl5pPr marL="1828800" indent="0" eaLnBrk="1" latinLnBrk="0" hangingPunct="1">
              <a:buNone/>
              <a:defRPr kumimoji="0" lang="fr-FR" sz="900"/>
            </a:lvl5pPr>
            <a:lvl6pPr marL="2286000" indent="0" eaLnBrk="1" latinLnBrk="0" hangingPunct="1">
              <a:buNone/>
              <a:defRPr kumimoji="0" lang="fr-FR" sz="900"/>
            </a:lvl6pPr>
            <a:lvl7pPr marL="2743200" indent="0" eaLnBrk="1" latinLnBrk="0" hangingPunct="1">
              <a:buNone/>
              <a:defRPr kumimoji="0" lang="fr-FR" sz="900"/>
            </a:lvl7pPr>
            <a:lvl8pPr marL="3200400" indent="0" eaLnBrk="1" latinLnBrk="0" hangingPunct="1">
              <a:buNone/>
              <a:defRPr kumimoji="0" lang="fr-FR" sz="900"/>
            </a:lvl8pPr>
            <a:lvl9pPr marL="3657600" indent="0" eaLnBrk="1" latinLnBrk="0" hangingPunct="1">
              <a:buNone/>
              <a:defRPr kumimoji="0" lang="fr-FR" sz="900"/>
            </a:lvl9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prstClr val="white"/>
                </a:solidFill>
              </a:rPr>
              <a:pPr/>
              <a:t>22/05/2015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01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texte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fr-F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/>
              <a:t>    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xmlns="" val="37738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fr-F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0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40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81590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160217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127241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6925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6110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64400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42376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C496-3B53-46DF-A8E6-107BC21B3638}" type="datetimeFigureOut">
              <a:rPr lang="fr-BE" smtClean="0"/>
              <a:pPr/>
              <a:t>22/05/2015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65C8E-30BD-4A86-91C0-02DF38D22295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326525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r-FR" smtClean="0"/>
              <a:t>Modifiez le style du titre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fr-FR">
                <a:solidFill>
                  <a:srgbClr val="262626">
                    <a:tint val="75000"/>
                  </a:srgbClr>
                </a:solidFill>
              </a:rPr>
              <a:pPr/>
              <a:t>22/05/2015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‹N°›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970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fr-F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r-FR"/>
      </a:defPPr>
      <a:lvl1pPr marL="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joelle.hainaut@cfwb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10" name="Picture 10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48100" y="332656"/>
            <a:ext cx="4953000" cy="203999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 pédagogique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des affaires pédagogiques et réglementaires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de conseil et de soutien pédagogiques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617" y="3203302"/>
            <a:ext cx="6244771" cy="2059578"/>
          </a:xfrm>
        </p:spPr>
        <p:txBody>
          <a:bodyPr>
            <a:normAutofit fontScale="90000"/>
          </a:bodyPr>
          <a:lstStyle/>
          <a:p>
            <a:r>
              <a:rPr lang="fr-FR" sz="4000" b="0" dirty="0" smtClean="0">
                <a:solidFill>
                  <a:srgbClr val="7BCF27"/>
                </a:solidFill>
                <a:latin typeface="Calibri" pitchFamily="34" charset="0"/>
              </a:rPr>
              <a:t/>
            </a:r>
            <a:br>
              <a:rPr lang="fr-FR" sz="4000" b="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fr-FR" sz="4000" dirty="0" smtClean="0">
                <a:solidFill>
                  <a:srgbClr val="7BCF27"/>
                </a:solidFill>
                <a:latin typeface="Calibri" pitchFamily="34" charset="0"/>
              </a:rPr>
              <a:t/>
            </a:r>
            <a:br>
              <a:rPr lang="fr-FR" sz="400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fr-FR" sz="44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Les « nouveaux » journaux de classe</a:t>
            </a:r>
            <a:r>
              <a:rPr lang="fr-FR" sz="2400" b="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2400" b="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4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5367485"/>
            <a:ext cx="7839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général de l’Enseignement organisé par la Fédération Wallonie – Bruxelles</a:t>
            </a:r>
          </a:p>
          <a:p>
            <a:endParaRPr lang="fr-BE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fr-BE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Éditeur responsable: Didier </a:t>
            </a:r>
            <a:r>
              <a:rPr lang="fr-BE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Leturcq</a:t>
            </a:r>
            <a:endParaRPr lang="fr-BE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9552" y="2818500"/>
            <a:ext cx="2608352" cy="22938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219" y="570726"/>
            <a:ext cx="1737596" cy="15617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761969" y="3611482"/>
            <a:ext cx="206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/>
              <a:t>Année scolaire</a:t>
            </a:r>
          </a:p>
          <a:p>
            <a:pPr algn="ctr"/>
            <a:r>
              <a:rPr lang="fr-BE" sz="2000" b="1" dirty="0" smtClean="0"/>
              <a:t>2015-2016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2603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prism isContent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585" y="3150825"/>
            <a:ext cx="4934360" cy="3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216" y="1322024"/>
            <a:ext cx="3327553" cy="18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641513" y="253388"/>
            <a:ext cx="591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bas de page du semainier…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6" name="ZoneTexte 5"/>
          <p:cNvSpPr txBox="1"/>
          <p:nvPr/>
        </p:nvSpPr>
        <p:spPr>
          <a:xfrm>
            <a:off x="2401677" y="1531345"/>
            <a:ext cx="338217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semaines sur 4…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1355" y="3778785"/>
            <a:ext cx="340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la 4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semaine, </a:t>
            </a:r>
          </a:p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défis! 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26237" y="4296578"/>
            <a:ext cx="142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Blackadder ITC" pitchFamily="82" charset="0"/>
              </a:rPr>
              <a:t>Terminer tous mes devoirs</a:t>
            </a:r>
            <a:endParaRPr lang="fr-FR" b="1" dirty="0">
              <a:latin typeface="Blackadder ITC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99103" y="4627083"/>
            <a:ext cx="147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latin typeface="Blackadder ITC" pitchFamily="82" charset="0"/>
              </a:rPr>
              <a:t>Faire signer mon journal de classe chaque jour</a:t>
            </a:r>
            <a:endParaRPr lang="fr-FR" b="1" dirty="0">
              <a:latin typeface="Blackadder ITC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65244" y="5365214"/>
            <a:ext cx="217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exemple:</a:t>
            </a:r>
            <a:endParaRPr lang="fr-F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635" y="756189"/>
            <a:ext cx="82075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de classe</a:t>
            </a:r>
          </a:p>
          <a:p>
            <a:pPr algn="ctr"/>
            <a:r>
              <a:rPr lang="fr-F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primaire-secondaire</a:t>
            </a:r>
          </a:p>
          <a:p>
            <a:pPr algn="ctr"/>
            <a:r>
              <a:rPr lang="fr-BE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P5-S2</a:t>
            </a:r>
          </a:p>
          <a:p>
            <a:pPr algn="ctr"/>
            <a:endParaRPr lang="fr-FR" sz="48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BE" sz="4800" b="1" dirty="0" smtClean="0"/>
              <a:t>Comment le compléter?</a:t>
            </a:r>
          </a:p>
          <a:p>
            <a:r>
              <a:rPr lang="fr-BE" sz="4800" b="1" dirty="0" smtClean="0"/>
              <a:t>Quelles sont les nouveautés ou modifications?</a:t>
            </a:r>
            <a:endParaRPr 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30" y="270258"/>
            <a:ext cx="3144605" cy="470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553" y="233042"/>
            <a:ext cx="3193632" cy="477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51691" y="5315982"/>
            <a:ext cx="831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journal de classe se présente sous forme de semainier. </a:t>
            </a:r>
          </a:p>
          <a:p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L’élève écrit la leçon ou l’exercice à réaliser  </a:t>
            </a:r>
            <a:r>
              <a:rPr lang="fr-BE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la date où le travail doit être fait</a:t>
            </a:r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ne s’agit donc plus d’y noter ce qui a été fait en classe au jour le jour mais bien la ou les tâches à accomplir à domicile…</a:t>
            </a: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035" t="772" r="1453"/>
          <a:stretch/>
        </p:blipFill>
        <p:spPr bwMode="auto">
          <a:xfrm rot="5400000">
            <a:off x="2174081" y="73823"/>
            <a:ext cx="4743450" cy="673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795749" y="357914"/>
            <a:ext cx="5453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4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couverture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8913" y="2567172"/>
            <a:ext cx="4747792" cy="324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361" y="254995"/>
            <a:ext cx="40100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07624" y="297455"/>
            <a:ext cx="375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</a:t>
            </a:r>
            <a:r>
              <a:rPr lang="fr-BE" sz="24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couverture et en page 5: des informations à lire et relire pour une utilisation commune à tous</a:t>
            </a:r>
            <a:endParaRPr lang="fr-FR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41" y="247249"/>
            <a:ext cx="40957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192" y="185742"/>
            <a:ext cx="39624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6" name="ZoneTexte 5"/>
          <p:cNvSpPr txBox="1"/>
          <p:nvPr/>
        </p:nvSpPr>
        <p:spPr>
          <a:xfrm>
            <a:off x="1189822" y="1762699"/>
            <a:ext cx="678639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Toutes les deux semaines, une double page « comportement-attitude-tenue du journal de classe »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3371" y="1905000"/>
            <a:ext cx="6574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dirty="0" smtClean="0"/>
              <a:t> </a:t>
            </a:r>
            <a:endParaRPr lang="fr-FR" sz="3600" dirty="0" smtClean="0"/>
          </a:p>
          <a:p>
            <a:r>
              <a:rPr lang="fr-FR" sz="3600" dirty="0" smtClean="0"/>
              <a:t> 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 </a:t>
            </a:r>
            <a:endParaRPr lang="fr-FR" sz="3600" dirty="0" smtClean="0">
              <a:solidFill>
                <a:srgbClr val="92D050"/>
              </a:solidFill>
            </a:endParaRPr>
          </a:p>
          <a:p>
            <a:r>
              <a:rPr lang="fr-BE" sz="3600" dirty="0" smtClean="0"/>
              <a:t> </a:t>
            </a:r>
            <a:endParaRPr lang="fr-FR" sz="3600" dirty="0" smtClean="0"/>
          </a:p>
          <a:p>
            <a:r>
              <a:rPr lang="fr-BE" sz="3600" b="1" dirty="0" smtClean="0">
                <a:solidFill>
                  <a:srgbClr val="92D050"/>
                </a:solidFill>
              </a:rPr>
              <a:t> </a:t>
            </a:r>
            <a:endParaRPr lang="fr-FR" sz="3600" b="1" dirty="0">
              <a:solidFill>
                <a:srgbClr val="92D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586" y="967821"/>
            <a:ext cx="4266238" cy="224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486" y="3575834"/>
            <a:ext cx="4637936" cy="238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166911" y="1718631"/>
            <a:ext cx="3194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2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semaine, un rappel…</a:t>
            </a:r>
          </a:p>
          <a:p>
            <a:endParaRPr lang="fr-BE" sz="3200" b="1" dirty="0" smtClean="0">
              <a:solidFill>
                <a:srgbClr val="92D050"/>
              </a:solidFill>
            </a:endParaRPr>
          </a:p>
          <a:p>
            <a:endParaRPr lang="fr-BE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6439" y="3756752"/>
            <a:ext cx="3029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4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semaine, un contrôle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èche gauche 8"/>
          <p:cNvSpPr/>
          <p:nvPr/>
        </p:nvSpPr>
        <p:spPr>
          <a:xfrm>
            <a:off x="5706737" y="2864386"/>
            <a:ext cx="815249" cy="28643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92D05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104222" y="4979624"/>
            <a:ext cx="1046602" cy="3635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172" y="242372"/>
            <a:ext cx="4009221" cy="586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892366" y="1542361"/>
            <a:ext cx="3767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relevé des arrivées tardives se note en fin de journal de classe.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712" y="915806"/>
            <a:ext cx="1323445" cy="11895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6255" y="352540"/>
            <a:ext cx="67034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Ces outils ont été créés par un groupe WBE composé de directeurs, de proviseurs et de chargés de mission de la Cellule pédagogique du Service général.</a:t>
            </a:r>
          </a:p>
          <a:p>
            <a:r>
              <a:rPr lang="fr-BE" b="1" dirty="0" smtClean="0"/>
              <a:t>Ils ont été testés par des élèves et des enseignants d’une quarantaine d’écoles du primaire et d’une quinzaine d’établissements du secondaire durant l’année scolaire 2014-2015. Les versions définitives ont tenu compte des propositions et remarques recueillies lors d’une enquête auprès des élèves, des parents et des enseignants.</a:t>
            </a:r>
          </a:p>
          <a:p>
            <a:r>
              <a:rPr lang="fr-FR" dirty="0" smtClean="0"/>
              <a:t>Ces outils de planification évolueront au fil des années, afin de répondre au mieux aux besoins des </a:t>
            </a:r>
            <a:r>
              <a:rPr lang="fr-FR" dirty="0" smtClean="0"/>
              <a:t>élèves et des enseignants. </a:t>
            </a:r>
            <a:r>
              <a:rPr lang="fr-FR" dirty="0" smtClean="0"/>
              <a:t>Mes collaborateurs se tiennent à votre disposition pour toute remarque, proposition ou demande d’une information complémentaire.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BE" b="1" dirty="0" smtClean="0"/>
          </a:p>
          <a:p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798755" y="3974852"/>
            <a:ext cx="503092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 </a:t>
            </a:r>
          </a:p>
          <a:p>
            <a:r>
              <a:rPr lang="fr-BE" sz="1100" dirty="0" smtClean="0"/>
              <a:t>Gestionnaire du dossier</a:t>
            </a:r>
          </a:p>
          <a:p>
            <a:r>
              <a:rPr lang="fr-BE" sz="1100" dirty="0" smtClean="0"/>
              <a:t>Joëlle Hainaut</a:t>
            </a:r>
            <a:endParaRPr lang="fr-FR" sz="1100" dirty="0" smtClean="0"/>
          </a:p>
          <a:p>
            <a:r>
              <a:rPr lang="fr-FR" sz="1100" dirty="0" smtClean="0"/>
              <a:t>Cellule  pédagogique - Fondamental</a:t>
            </a:r>
            <a:br>
              <a:rPr lang="fr-FR" sz="1100" dirty="0" smtClean="0"/>
            </a:br>
            <a:r>
              <a:rPr lang="fr-FR" sz="1100" dirty="0" smtClean="0"/>
              <a:t>_______________________________</a:t>
            </a:r>
            <a:endParaRPr lang="fr-BE" sz="1100" dirty="0" smtClean="0"/>
          </a:p>
          <a:p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sz="1100" dirty="0" smtClean="0"/>
              <a:t> </a:t>
            </a:r>
          </a:p>
          <a:p>
            <a:r>
              <a:rPr lang="fr-FR" sz="1100" dirty="0" smtClean="0"/>
              <a:t> Service général de l’Enseignement organisé par la Fédération Wallonie - Bruxelles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1100" dirty="0" smtClean="0"/>
              <a:t>Bd du Jardin Botanique 20-22   1G34   B-1000 Bruxelles</a:t>
            </a:r>
          </a:p>
          <a:p>
            <a:r>
              <a:rPr lang="fr-FR" sz="1100" dirty="0" smtClean="0"/>
              <a:t> </a:t>
            </a:r>
          </a:p>
          <a:p>
            <a:r>
              <a:rPr lang="fr-FR" sz="1100" dirty="0" smtClean="0"/>
              <a:t>Tél : 02/690.81.76 - Courriel : </a:t>
            </a:r>
            <a:r>
              <a:rPr lang="fr-FR" sz="1100" dirty="0" smtClean="0">
                <a:hlinkClick r:id="rId4"/>
              </a:rPr>
              <a:t>joelle.hainaut@cfwb.be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80" y="341525"/>
            <a:ext cx="6477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Harmonisation des journaux de classe de la 1</a:t>
            </a:r>
            <a:r>
              <a:rPr lang="fr-FR" sz="3600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F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primaire à la 6</a:t>
            </a:r>
            <a:r>
              <a:rPr lang="fr-FR" sz="3600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F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secondaire</a:t>
            </a:r>
          </a:p>
          <a:p>
            <a:endParaRPr lang="fr-FR" sz="3600" dirty="0" smtClean="0">
              <a:solidFill>
                <a:srgbClr val="92D050"/>
              </a:solidFill>
            </a:endParaRPr>
          </a:p>
          <a:p>
            <a:endParaRPr lang="fr-FR" sz="3600" dirty="0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28380" y="5007081"/>
            <a:ext cx="74584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2015-2016: J de cl P1-P4 et j de cl liaison (P5-S2)</a:t>
            </a:r>
          </a:p>
          <a:p>
            <a:r>
              <a:rPr lang="fr-BE" sz="2800" dirty="0" smtClean="0"/>
              <a:t>2016-2017: j de cl S3-S6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26555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solidFill>
                  <a:srgbClr val="92D050"/>
                </a:solidFill>
              </a:rPr>
              <a:t>Journal de classe comme </a:t>
            </a:r>
          </a:p>
          <a:p>
            <a:pPr algn="ctr"/>
            <a:r>
              <a:rPr lang="fr-BE" sz="3600" u="sng" dirty="0" smtClean="0">
                <a:solidFill>
                  <a:srgbClr val="92D050"/>
                </a:solidFill>
              </a:rPr>
              <a:t>outil de planification </a:t>
            </a:r>
            <a:r>
              <a:rPr lang="fr-BE" sz="3600" dirty="0" smtClean="0">
                <a:solidFill>
                  <a:srgbClr val="92D050"/>
                </a:solidFill>
              </a:rPr>
              <a:t>des tâches à réaliser à domicile</a:t>
            </a:r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321" y="694064"/>
            <a:ext cx="85380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2015-2016</a:t>
            </a:r>
          </a:p>
          <a:p>
            <a:endParaRPr lang="fr-FR" sz="36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3200" dirty="0" smtClean="0">
                <a:sym typeface="Wingdings" pitchFamily="2" charset="2"/>
              </a:rPr>
              <a:t></a:t>
            </a:r>
            <a:r>
              <a:rPr lang="fr-FR" sz="3200" u="sng" dirty="0" smtClean="0">
                <a:sym typeface="Wingdings" pitchFamily="2" charset="2"/>
              </a:rPr>
              <a:t>J de cl</a:t>
            </a:r>
            <a:r>
              <a:rPr lang="fr-FR" sz="3200" u="sng" dirty="0" smtClean="0"/>
              <a:t> P1-P4</a:t>
            </a:r>
            <a:r>
              <a:rPr lang="fr-FR" sz="3200" dirty="0" smtClean="0"/>
              <a:t>: léger lifting</a:t>
            </a:r>
          </a:p>
          <a:p>
            <a:endParaRPr lang="fr-FR" sz="3200" dirty="0" smtClean="0"/>
          </a:p>
          <a:p>
            <a:r>
              <a:rPr lang="fr-FR" sz="3200" dirty="0" smtClean="0">
                <a:sym typeface="Wingdings" pitchFamily="2" charset="2"/>
              </a:rPr>
              <a:t></a:t>
            </a:r>
            <a:r>
              <a:rPr lang="fr-FR" sz="3200" u="sng" dirty="0" smtClean="0">
                <a:sym typeface="Wingdings" pitchFamily="2" charset="2"/>
              </a:rPr>
              <a:t>J de cl</a:t>
            </a:r>
            <a:r>
              <a:rPr lang="fr-FR" sz="3200" u="sng" dirty="0" smtClean="0"/>
              <a:t> liaison primaire-secondaire</a:t>
            </a:r>
            <a:r>
              <a:rPr lang="fr-FR" sz="3200" dirty="0" smtClean="0"/>
              <a:t>: après une année d’expérimentation </a:t>
            </a:r>
            <a:r>
              <a:rPr lang="fr-FR" dirty="0" smtClean="0"/>
              <a:t>(+/- 60 établissements)</a:t>
            </a:r>
            <a:r>
              <a:rPr lang="fr-FR" sz="3200" dirty="0" smtClean="0"/>
              <a:t> et à l’aide de constats relevés auprès des utilisateurs (enseignants, étudiants, parents),   version définitive pour tous les élèves de P5 à S2</a:t>
            </a:r>
          </a:p>
          <a:p>
            <a:r>
              <a:rPr lang="fr-FR" sz="3600" dirty="0" smtClean="0">
                <a:solidFill>
                  <a:srgbClr val="92D050"/>
                </a:solidFill>
              </a:rPr>
              <a:t/>
            </a:r>
            <a:br>
              <a:rPr lang="fr-FR" sz="3600" dirty="0" smtClean="0">
                <a:solidFill>
                  <a:srgbClr val="92D050"/>
                </a:solidFill>
              </a:rPr>
            </a:br>
            <a:r>
              <a:rPr lang="fr-FR" sz="3600" dirty="0" smtClean="0">
                <a:solidFill>
                  <a:srgbClr val="92D050"/>
                </a:solidFill>
              </a:rPr>
              <a:t/>
            </a:r>
            <a:br>
              <a:rPr lang="fr-FR" sz="3600" dirty="0" smtClean="0">
                <a:solidFill>
                  <a:srgbClr val="92D050"/>
                </a:solidFill>
              </a:rPr>
            </a:br>
            <a:endParaRPr lang="fr-FR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2248" y="1919288"/>
            <a:ext cx="8207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de classe P1-P4</a:t>
            </a:r>
          </a:p>
          <a:p>
            <a:pPr algn="ctr"/>
            <a:endParaRPr lang="fr-FR" sz="4800" b="1" dirty="0" smtClean="0">
              <a:solidFill>
                <a:srgbClr val="92D050"/>
              </a:solidFill>
            </a:endParaRPr>
          </a:p>
          <a:p>
            <a:r>
              <a:rPr lang="fr-BE" sz="4800" b="1" dirty="0" smtClean="0"/>
              <a:t>Comment le compléter?</a:t>
            </a:r>
          </a:p>
          <a:p>
            <a:r>
              <a:rPr lang="fr-BE" sz="4800" b="1" dirty="0" smtClean="0"/>
              <a:t>Quelles sont les modifications?</a:t>
            </a:r>
            <a:endParaRPr lang="fr-FR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32" y="0"/>
            <a:ext cx="4124147" cy="599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879" y="0"/>
            <a:ext cx="4022988" cy="589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5" name="ZoneTexte 4"/>
          <p:cNvSpPr txBox="1"/>
          <p:nvPr/>
        </p:nvSpPr>
        <p:spPr>
          <a:xfrm>
            <a:off x="856211" y="5897529"/>
            <a:ext cx="7403335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journal de classe se présente toujours sous forme de semainier. </a:t>
            </a:r>
          </a:p>
          <a:p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L’élève écrit la leçon ou l’exercice à réaliser à domicile </a:t>
            </a:r>
            <a:r>
              <a:rPr lang="fr-BE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la date où le travail doit être fait</a:t>
            </a:r>
            <a:r>
              <a:rPr lang="fr-BE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018" y="1199748"/>
            <a:ext cx="5410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lèche droite 3"/>
          <p:cNvSpPr/>
          <p:nvPr/>
        </p:nvSpPr>
        <p:spPr>
          <a:xfrm>
            <a:off x="683047" y="1553378"/>
            <a:ext cx="1079653" cy="6610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3933021" y="2577946"/>
            <a:ext cx="1002535" cy="64999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8978" y="2566930"/>
            <a:ext cx="1255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La possibilité d’écrire sur toutes les lignes ou seulement sur une ligne sur deux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90641" y="4164376"/>
            <a:ext cx="354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Des pictogrammes à cocher pour les principaux rappels: farde d’avis, argent, sac de gym, piscine</a:t>
            </a:r>
            <a:endParaRPr lang="fr-F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720" y="3296339"/>
            <a:ext cx="3209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10" y="1407749"/>
            <a:ext cx="5809928" cy="415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663547" y="506776"/>
            <a:ext cx="502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ère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4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couverture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205" y="3042243"/>
            <a:ext cx="2221037" cy="295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720" y="614362"/>
            <a:ext cx="3918837" cy="51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067759" y="2974555"/>
            <a:ext cx="3811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Mémo sur </a:t>
            </a:r>
          </a:p>
          <a:p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2</a:t>
            </a:r>
            <a:r>
              <a:rPr lang="fr-BE" sz="3200" b="1" baseline="30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ème</a:t>
            </a:r>
            <a:r>
              <a:rPr lang="fr-BE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couverture</a:t>
            </a:r>
            <a:endParaRPr lang="fr-FR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55" y="221743"/>
            <a:ext cx="1323445" cy="1189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3371" y="1905000"/>
            <a:ext cx="6574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600" dirty="0" smtClean="0"/>
              <a:t> </a:t>
            </a:r>
            <a:endParaRPr lang="fr-FR" sz="3600" dirty="0" smtClean="0"/>
          </a:p>
          <a:p>
            <a:r>
              <a:rPr lang="fr-FR" sz="3600" dirty="0" smtClean="0"/>
              <a:t> </a:t>
            </a:r>
          </a:p>
          <a:p>
            <a:r>
              <a:rPr lang="fr-FR" sz="3600" b="1" dirty="0" smtClean="0">
                <a:solidFill>
                  <a:srgbClr val="92D050"/>
                </a:solidFill>
              </a:rPr>
              <a:t> </a:t>
            </a:r>
            <a:endParaRPr lang="fr-FR" sz="3600" dirty="0" smtClean="0">
              <a:solidFill>
                <a:srgbClr val="92D050"/>
              </a:solidFill>
            </a:endParaRPr>
          </a:p>
          <a:p>
            <a:r>
              <a:rPr lang="fr-BE" sz="3600" dirty="0" smtClean="0"/>
              <a:t> </a:t>
            </a:r>
            <a:endParaRPr lang="fr-FR" sz="3600" dirty="0" smtClean="0"/>
          </a:p>
          <a:p>
            <a:r>
              <a:rPr lang="fr-BE" sz="3600" b="1" dirty="0" smtClean="0">
                <a:solidFill>
                  <a:srgbClr val="92D050"/>
                </a:solidFill>
              </a:rPr>
              <a:t> </a:t>
            </a:r>
            <a:endParaRPr lang="fr-FR" sz="3600" b="1" dirty="0">
              <a:solidFill>
                <a:srgbClr val="92D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33" y="0"/>
            <a:ext cx="39909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935557" y="2346593"/>
            <a:ext cx="37457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Réorganisation des informations élève, école et personnes responsables</a:t>
            </a:r>
            <a:endParaRPr lang="fr-FR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6459</TotalTime>
  <Words>590</Words>
  <Application>Microsoft Office PowerPoint</Application>
  <PresentationFormat>Affichage à l'écran (4:3)</PresentationFormat>
  <Paragraphs>103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4_Introducing PowerPoint 2010</vt:lpstr>
      <vt:lpstr>  Les « nouveaux » journaux de classe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ETNIC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NOUVELLE VERSION J DE CLASSE</dc:title>
  <dc:creator>HAINAUT Joëlle</dc:creator>
  <cp:lastModifiedBy>ETNIC</cp:lastModifiedBy>
  <cp:revision>224</cp:revision>
  <dcterms:created xsi:type="dcterms:W3CDTF">2013-12-23T19:36:13Z</dcterms:created>
  <dcterms:modified xsi:type="dcterms:W3CDTF">2015-05-22T07:31:48Z</dcterms:modified>
</cp:coreProperties>
</file>